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6" r:id="rId2"/>
    <p:sldId id="278" r:id="rId3"/>
    <p:sldId id="279" r:id="rId4"/>
    <p:sldId id="280" r:id="rId5"/>
    <p:sldId id="281" r:id="rId6"/>
    <p:sldId id="283" r:id="rId7"/>
    <p:sldId id="284" r:id="rId8"/>
    <p:sldId id="296" r:id="rId9"/>
    <p:sldId id="297" r:id="rId10"/>
    <p:sldId id="298" r:id="rId11"/>
    <p:sldId id="286" r:id="rId12"/>
    <p:sldId id="288" r:id="rId13"/>
    <p:sldId id="291" r:id="rId14"/>
    <p:sldId id="292" r:id="rId15"/>
    <p:sldId id="293" r:id="rId16"/>
    <p:sldId id="29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075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513738"/>
            <a:ext cx="8286750" cy="5830524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2121877" y="4498731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dirty="0" smtClean="0">
                <a:solidFill>
                  <a:schemeClr val="bg1"/>
                </a:solidFill>
              </a:rPr>
              <a:t>                                                  </a:t>
            </a:r>
            <a:r>
              <a:rPr lang="en-IN" sz="1600" dirty="0" err="1" smtClean="0">
                <a:solidFill>
                  <a:schemeClr val="bg1"/>
                </a:solidFill>
              </a:rPr>
              <a:t>Dr.Nisha</a:t>
            </a:r>
            <a:endParaRPr lang="en-IN" sz="1600" dirty="0" smtClean="0">
              <a:solidFill>
                <a:schemeClr val="bg1"/>
              </a:solidFill>
            </a:endParaRPr>
          </a:p>
          <a:p>
            <a:r>
              <a:rPr lang="en-IN" sz="1600" dirty="0" smtClean="0">
                <a:solidFill>
                  <a:schemeClr val="bg1"/>
                </a:solidFill>
              </a:rPr>
              <a:t>                                                                    Assistant professor</a:t>
            </a:r>
          </a:p>
          <a:p>
            <a:r>
              <a:rPr lang="en-IN" sz="1600" dirty="0" smtClean="0">
                <a:solidFill>
                  <a:schemeClr val="bg1"/>
                </a:solidFill>
              </a:rPr>
              <a:t>                                                                                    </a:t>
            </a:r>
            <a:r>
              <a:rPr lang="en-IN" sz="1600" dirty="0" err="1" smtClean="0">
                <a:solidFill>
                  <a:schemeClr val="bg1"/>
                </a:solidFill>
              </a:rPr>
              <a:t>Dept:of</a:t>
            </a:r>
            <a:r>
              <a:rPr lang="en-IN" sz="1600" dirty="0" smtClean="0">
                <a:solidFill>
                  <a:schemeClr val="bg1"/>
                </a:solidFill>
              </a:rPr>
              <a:t> practice of medicine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954"/>
            <a:ext cx="7886700" cy="60480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en-IN" b="1" dirty="0" smtClean="0">
                <a:solidFill>
                  <a:srgbClr val="FF0000"/>
                </a:solidFill>
              </a:rPr>
              <a:t>               BILIRUBIN NEUROTOXICITY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002060"/>
                </a:solidFill>
              </a:rPr>
              <a:t>The unconjugated bilirubin formed by </a:t>
            </a:r>
            <a:r>
              <a:rPr lang="en-IN" b="1" dirty="0" err="1" smtClean="0">
                <a:solidFill>
                  <a:srgbClr val="002060"/>
                </a:solidFill>
              </a:rPr>
              <a:t>hemolysis</a:t>
            </a:r>
            <a:r>
              <a:rPr lang="en-IN" b="1" dirty="0" smtClean="0">
                <a:solidFill>
                  <a:srgbClr val="002060"/>
                </a:solidFill>
              </a:rPr>
              <a:t> is bound to albumin, but when the bilirubin level exceeds 20mg/</a:t>
            </a:r>
            <a:r>
              <a:rPr lang="en-IN" b="1" dirty="0" err="1" smtClean="0">
                <a:solidFill>
                  <a:srgbClr val="002060"/>
                </a:solidFill>
              </a:rPr>
              <a:t>dl,the</a:t>
            </a:r>
            <a:r>
              <a:rPr lang="en-IN" b="1" dirty="0" smtClean="0">
                <a:solidFill>
                  <a:srgbClr val="002060"/>
                </a:solidFill>
              </a:rPr>
              <a:t> binding capacity of albumin is exceeded and the unbound bilirubin passes to the CNS and causes damage, which is most affected in the basal ganglia.</a:t>
            </a:r>
          </a:p>
          <a:p>
            <a:r>
              <a:rPr lang="en-IN" b="1" dirty="0" smtClean="0">
                <a:solidFill>
                  <a:srgbClr val="002060"/>
                </a:solidFill>
              </a:rPr>
              <a:t>The toxic effects of bilirubin on the neurons depend on the concentration  of unconjugated </a:t>
            </a:r>
            <a:r>
              <a:rPr lang="en-IN" b="1" dirty="0" err="1" smtClean="0">
                <a:solidFill>
                  <a:srgbClr val="002060"/>
                </a:solidFill>
              </a:rPr>
              <a:t>bilirubin.bilirubin</a:t>
            </a:r>
            <a:r>
              <a:rPr lang="en-IN" b="1" dirty="0" smtClean="0">
                <a:solidFill>
                  <a:srgbClr val="002060"/>
                </a:solidFill>
              </a:rPr>
              <a:t> neurotoxicity is clinically characterized by;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002060"/>
                </a:solidFill>
              </a:rPr>
              <a:t>Extrapyramidal movement disorders-</a:t>
            </a:r>
            <a:r>
              <a:rPr lang="en-IN" b="1" dirty="0" err="1" smtClean="0">
                <a:solidFill>
                  <a:srgbClr val="002060"/>
                </a:solidFill>
              </a:rPr>
              <a:t>dystonia,choreoathetosis</a:t>
            </a:r>
            <a:r>
              <a:rPr lang="en-IN" b="1" dirty="0" smtClean="0">
                <a:solidFill>
                  <a:srgbClr val="002060"/>
                </a:solidFill>
              </a:rPr>
              <a:t> or both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002060"/>
                </a:solidFill>
              </a:rPr>
              <a:t>Hearing loss due to auditory neuropathy spectrum disorders.</a:t>
            </a:r>
          </a:p>
          <a:p>
            <a:pPr>
              <a:buFont typeface="Wingdings" pitchFamily="2" charset="2"/>
              <a:buChar char="Ø"/>
            </a:pPr>
            <a:r>
              <a:rPr lang="en-IN" b="1" dirty="0" err="1" smtClean="0">
                <a:solidFill>
                  <a:srgbClr val="002060"/>
                </a:solidFill>
              </a:rPr>
              <a:t>Oculomotor</a:t>
            </a:r>
            <a:r>
              <a:rPr lang="en-IN" b="1" dirty="0" smtClean="0">
                <a:solidFill>
                  <a:srgbClr val="002060"/>
                </a:solidFill>
              </a:rPr>
              <a:t> paresis.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4439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69631"/>
            <a:ext cx="8286750" cy="64125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22738"/>
            <a:ext cx="828675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57908"/>
            <a:ext cx="8286750" cy="622495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11015"/>
            <a:ext cx="8286750" cy="63070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Picture 209716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93077"/>
            <a:ext cx="8286750" cy="622495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Picture 209716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51692"/>
            <a:ext cx="8286750" cy="64242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99291"/>
            <a:ext cx="8286750" cy="65180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0486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365126"/>
            <a:ext cx="8286750" cy="63170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2" y="269631"/>
            <a:ext cx="8680938" cy="62952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6" y="164123"/>
            <a:ext cx="8639906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5" y="304799"/>
            <a:ext cx="8651630" cy="59084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04799"/>
            <a:ext cx="8286750" cy="58029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304800"/>
            <a:ext cx="8233996" cy="5872163"/>
          </a:xfrm>
        </p:spPr>
        <p:txBody>
          <a:bodyPr/>
          <a:lstStyle/>
          <a:p>
            <a:r>
              <a:rPr lang="en-IN" b="1" dirty="0" err="1" smtClean="0"/>
              <a:t>Hemolysis</a:t>
            </a:r>
            <a:r>
              <a:rPr lang="en-IN" b="1" dirty="0" smtClean="0"/>
              <a:t> leads to the development of marrow hyperplasia and </a:t>
            </a:r>
            <a:r>
              <a:rPr lang="en-IN" b="1" dirty="0" err="1" smtClean="0"/>
              <a:t>extramedullary</a:t>
            </a:r>
            <a:r>
              <a:rPr lang="en-IN" b="1" dirty="0" smtClean="0"/>
              <a:t> </a:t>
            </a:r>
            <a:r>
              <a:rPr lang="en-IN" b="1" dirty="0" err="1" smtClean="0"/>
              <a:t>hematopoiesis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b="1" dirty="0" err="1" smtClean="0"/>
              <a:t>Hepatosplenomegaly</a:t>
            </a:r>
            <a:r>
              <a:rPr lang="en-IN" b="1" dirty="0" smtClean="0"/>
              <a:t> occurs</a:t>
            </a:r>
          </a:p>
          <a:p>
            <a:pPr marL="0" indent="0">
              <a:buNone/>
            </a:pPr>
            <a:endParaRPr lang="en-IN" b="1" dirty="0" smtClean="0"/>
          </a:p>
          <a:p>
            <a:r>
              <a:rPr lang="en-IN" b="1" dirty="0" smtClean="0"/>
              <a:t>Hepatic– </a:t>
            </a:r>
            <a:r>
              <a:rPr lang="en-IN" b="1" dirty="0" err="1" smtClean="0"/>
              <a:t>hypo</a:t>
            </a:r>
            <a:r>
              <a:rPr lang="en-IN" b="1" dirty="0" err="1"/>
              <a:t>function</a:t>
            </a:r>
            <a:r>
              <a:rPr lang="en-IN" b="1" dirty="0"/>
              <a:t> alters </a:t>
            </a:r>
            <a:r>
              <a:rPr lang="en-IN" b="1" dirty="0" smtClean="0"/>
              <a:t>(</a:t>
            </a:r>
            <a:r>
              <a:rPr lang="en-IN" b="1" dirty="0" err="1" smtClean="0"/>
              <a:t>albuminemia,ascites,and</a:t>
            </a:r>
            <a:r>
              <a:rPr lang="en-IN" b="1" dirty="0" smtClean="0"/>
              <a:t> </a:t>
            </a:r>
            <a:r>
              <a:rPr lang="en-IN" b="1" dirty="0" err="1" smtClean="0"/>
              <a:t>hydrops</a:t>
            </a:r>
            <a:r>
              <a:rPr lang="en-IN" b="1" dirty="0" smtClean="0"/>
              <a:t> </a:t>
            </a:r>
            <a:r>
              <a:rPr lang="en-IN" b="1" dirty="0" err="1" smtClean="0"/>
              <a:t>fetalis</a:t>
            </a:r>
            <a:r>
              <a:rPr lang="en-IN" b="1" dirty="0" smtClean="0"/>
              <a:t> develops)</a:t>
            </a:r>
          </a:p>
          <a:p>
            <a:pPr marL="0" indent="0">
              <a:buNone/>
            </a:pPr>
            <a:endParaRPr lang="en-I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2060"/>
                </a:solidFill>
              </a:rPr>
              <a:t>In the severe form ,there is congestive heart </a:t>
            </a:r>
            <a:r>
              <a:rPr lang="en-IN" dirty="0" err="1" smtClean="0">
                <a:solidFill>
                  <a:srgbClr val="002060"/>
                </a:solidFill>
              </a:rPr>
              <a:t>failure,impairment</a:t>
            </a:r>
            <a:r>
              <a:rPr lang="en-IN" dirty="0" smtClean="0">
                <a:solidFill>
                  <a:srgbClr val="002060"/>
                </a:solidFill>
              </a:rPr>
              <a:t> of placental </a:t>
            </a:r>
            <a:r>
              <a:rPr lang="en-IN" dirty="0" err="1" smtClean="0">
                <a:solidFill>
                  <a:srgbClr val="002060"/>
                </a:solidFill>
              </a:rPr>
              <a:t>circulation,intra</a:t>
            </a:r>
            <a:r>
              <a:rPr lang="en-IN" dirty="0" smtClean="0">
                <a:solidFill>
                  <a:srgbClr val="002060"/>
                </a:solidFill>
              </a:rPr>
              <a:t> uterine growth retardation and still birth.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43753" y="1289538"/>
            <a:ext cx="234462" cy="468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4243754" y="2203938"/>
            <a:ext cx="234462" cy="480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4989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3077"/>
            <a:ext cx="7886700" cy="5883886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 excess of bilirubin resulting from excessive </a:t>
            </a:r>
            <a:r>
              <a:rPr lang="en-IN" dirty="0" err="1" smtClean="0"/>
              <a:t>hemolysis</a:t>
            </a:r>
            <a:r>
              <a:rPr lang="en-IN" dirty="0" smtClean="0"/>
              <a:t> is handled both by the liver and placenta during </a:t>
            </a:r>
            <a:r>
              <a:rPr lang="en-IN" dirty="0" err="1" smtClean="0"/>
              <a:t>fetal</a:t>
            </a:r>
            <a:r>
              <a:rPr lang="en-IN" dirty="0" smtClean="0"/>
              <a:t> life.</a:t>
            </a:r>
          </a:p>
          <a:p>
            <a:r>
              <a:rPr lang="en-IN" dirty="0" smtClean="0"/>
              <a:t>But after </a:t>
            </a:r>
            <a:r>
              <a:rPr lang="en-IN" dirty="0" err="1" smtClean="0"/>
              <a:t>birth,this</a:t>
            </a:r>
            <a:r>
              <a:rPr lang="en-IN" dirty="0" smtClean="0"/>
              <a:t> bilirubin load has to be handled by the liver alone.</a:t>
            </a:r>
          </a:p>
          <a:p>
            <a:r>
              <a:rPr lang="en-IN" dirty="0" smtClean="0"/>
              <a:t>Unconjugated bilirubin crosses the blood brain barrier when the serum levels are high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It gets deposited in neural cells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It interferes with mitochondrial function and leads to cell death and permanent neurological defects.</a:t>
            </a:r>
          </a:p>
          <a:p>
            <a:pPr marL="0" indent="0">
              <a:buNone/>
            </a:pPr>
            <a:r>
              <a:rPr lang="en-IN" dirty="0" smtClean="0"/>
              <a:t>(neurons in the </a:t>
            </a:r>
            <a:r>
              <a:rPr lang="en-IN" dirty="0" err="1" smtClean="0"/>
              <a:t>brainstem,basal</a:t>
            </a:r>
            <a:r>
              <a:rPr lang="en-IN" dirty="0" smtClean="0"/>
              <a:t> ganglia are affected )</a:t>
            </a:r>
          </a:p>
          <a:p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4419600" y="1957754"/>
            <a:ext cx="242316" cy="375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4419600" y="3130061"/>
            <a:ext cx="242316" cy="35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4419601" y="3985846"/>
            <a:ext cx="242316" cy="4454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175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218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BND-AL10</dc:creator>
  <cp:lastModifiedBy>New</cp:lastModifiedBy>
  <cp:revision>9</cp:revision>
  <dcterms:created xsi:type="dcterms:W3CDTF">2015-05-11T22:30:45Z</dcterms:created>
  <dcterms:modified xsi:type="dcterms:W3CDTF">2019-09-24T10:15:11Z</dcterms:modified>
</cp:coreProperties>
</file>